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3"/>
    <p:sldId id="261" r:id="rId4"/>
    <p:sldId id="262" r:id="rId5"/>
    <p:sldId id="279" r:id="rId6"/>
    <p:sldId id="264" r:id="rId7"/>
    <p:sldId id="270" r:id="rId8"/>
    <p:sldId id="272" r:id="rId9"/>
    <p:sldId id="273" r:id="rId10"/>
    <p:sldId id="274" r:id="rId11"/>
    <p:sldId id="275" r:id="rId12"/>
    <p:sldId id="276" r:id="rId13"/>
    <p:sldId id="278" r:id="rId14"/>
    <p:sldId id="281" r:id="rId15"/>
    <p:sldId id="269" r:id="rId16"/>
    <p:sldId id="271" r:id="rId17"/>
    <p:sldId id="283" r:id="rId18"/>
    <p:sldId id="282" r:id="rId19"/>
    <p:sldId id="266" r:id="rId20"/>
    <p:sldId id="284" r:id="rId21"/>
    <p:sldId id="267" r:id="rId22"/>
    <p:sldId id="265" r:id="rId23"/>
    <p:sldId id="268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8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246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Jean Max Simon Krebs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/>
              <a:t>Funcionalidades B</a:t>
            </a:r>
            <a:r>
              <a:rPr lang="en-US" altLang="en-US" sz="2400" b="1"/>
              <a:t>á</a:t>
            </a:r>
            <a:r>
              <a:rPr lang="en-US" altLang="pt-BR" sz="2400" b="1"/>
              <a:t>sicas</a:t>
            </a: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Cadastro de clientes;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Cadastro de produtos;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Cadastro de funcion</a:t>
            </a:r>
            <a:r>
              <a:rPr lang="en-US" altLang="en-US" sz="2400"/>
              <a:t>á</a:t>
            </a:r>
            <a:r>
              <a:rPr lang="en-US" altLang="pt-BR" sz="2400"/>
              <a:t>rios;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Registro de vendas associando cliente, produto e funcion</a:t>
            </a:r>
            <a:r>
              <a:rPr lang="en-US" altLang="en-US" sz="2400"/>
              <a:t>á</a:t>
            </a:r>
            <a:r>
              <a:rPr lang="en-US" altLang="pt-BR" sz="2400"/>
              <a:t>rio;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</a:t>
            </a:r>
            <a:r>
              <a:rPr lang="en-US" altLang="en-US" sz="2400"/>
              <a:t>á</a:t>
            </a:r>
            <a:r>
              <a:rPr lang="en-US" altLang="pt-BR" sz="2400"/>
              <a:t>lculo do valor total da venda.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1 - </a:t>
            </a:r>
            <a:r>
              <a:rPr lang="pt-BR" altLang="en-US" sz="4400" b="1">
                <a:solidFill>
                  <a:srgbClr val="00408C"/>
                </a:solidFill>
              </a:rPr>
              <a:t>Exemplo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/>
              <a:t>Tecnologias Utilizadas</a:t>
            </a: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Linguagem de programa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o: Java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Interface gr</a:t>
            </a:r>
            <a:r>
              <a:rPr lang="en-US" altLang="en-US" sz="2400"/>
              <a:t>á</a:t>
            </a:r>
            <a:r>
              <a:rPr lang="en-US" altLang="pt-BR" sz="2400"/>
              <a:t>fica: Java Swing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Organiza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projeto: Arquitetura MVC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Modelagem: Diagrama de Classes UML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1 - </a:t>
            </a:r>
            <a:r>
              <a:rPr lang="pt-BR" altLang="en-US" sz="4400" b="1">
                <a:solidFill>
                  <a:srgbClr val="00408C"/>
                </a:solidFill>
              </a:rPr>
              <a:t>Exemplo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/>
              <a:t>Justificativa da Escolha do Tema</a:t>
            </a: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400"/>
              <a:t>O sistema de vendas foi escolhido por ser um exemplo pr</a:t>
            </a:r>
            <a:r>
              <a:rPr lang="en-US" altLang="en-US" sz="2400"/>
              <a:t>á</a:t>
            </a:r>
            <a:r>
              <a:rPr lang="en-US" altLang="pt-BR" sz="2400"/>
              <a:t>tico e pr</a:t>
            </a:r>
            <a:r>
              <a:rPr lang="en-US" altLang="en-US" sz="2400"/>
              <a:t>ó</a:t>
            </a:r>
            <a:r>
              <a:rPr lang="en-US" altLang="pt-BR" sz="2400"/>
              <a:t>ximo da realidade, permitindo a aplica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 conceitos fundamentais de Programa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Orientada a Objetos, como classes, objetos, encapsulamento, heran</a:t>
            </a:r>
            <a:r>
              <a:rPr lang="" altLang="en-US" sz="2400"/>
              <a:t>ç</a:t>
            </a:r>
            <a:r>
              <a:rPr lang="en-US" altLang="pt-BR" sz="2400"/>
              <a:t>a e organiza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em camadas.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1 - </a:t>
            </a:r>
            <a:r>
              <a:rPr lang="pt-BR" altLang="en-US" sz="4400" b="1">
                <a:solidFill>
                  <a:srgbClr val="00408C"/>
                </a:solidFill>
              </a:rPr>
              <a:t>Exemplo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842010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>
                <a:sym typeface="+mn-ea"/>
              </a:rPr>
              <a:t>Crie um arquivo </a:t>
            </a:r>
            <a:r>
              <a:rPr lang="pt-BR" altLang="en-US" sz="2400">
                <a:sym typeface="+mn-ea"/>
              </a:rPr>
              <a:t>docx(word) </a:t>
            </a:r>
            <a:r>
              <a:rPr lang="en-US" altLang="pt-BR" sz="2400">
                <a:sym typeface="+mn-ea"/>
              </a:rPr>
              <a:t>contendo as informa</a:t>
            </a:r>
            <a:r>
              <a:rPr lang="en-US" altLang="en-US" sz="2400">
                <a:sym typeface="+mn-ea"/>
              </a:rPr>
              <a:t>çõ</a:t>
            </a:r>
            <a:r>
              <a:rPr lang="en-US" altLang="pt-BR" sz="2400">
                <a:sym typeface="+mn-ea"/>
              </a:rPr>
              <a:t>es solicitadas sobre o tema do sistema escolhido pelo grupo.</a:t>
            </a:r>
            <a:r>
              <a:rPr lang="pt-BR" altLang="en-US" sz="2400">
                <a:sym typeface="+mn-ea"/>
              </a:rPr>
              <a:t> </a:t>
            </a:r>
            <a:endParaRPr lang="pt-BR" altLang="en-US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pt-BR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>
                <a:sym typeface="+mn-ea"/>
              </a:rPr>
              <a:t>O documento deve seguir as seguintes orienta</a:t>
            </a:r>
            <a:r>
              <a:rPr lang="en-US" altLang="en-US" sz="2400">
                <a:sym typeface="+mn-ea"/>
              </a:rPr>
              <a:t>çõ</a:t>
            </a:r>
            <a:r>
              <a:rPr lang="en-US" altLang="pt-BR" sz="2400">
                <a:sym typeface="+mn-ea"/>
              </a:rPr>
              <a:t>es: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>
                <a:sym typeface="+mn-ea"/>
              </a:rPr>
              <a:t>Os t</a:t>
            </a:r>
            <a:r>
              <a:rPr lang="en-US" altLang="en-US" sz="2000">
                <a:sym typeface="+mn-ea"/>
              </a:rPr>
              <a:t>í</a:t>
            </a:r>
            <a:r>
              <a:rPr lang="en-US" altLang="pt-BR" sz="2000">
                <a:sym typeface="+mn-ea"/>
              </a:rPr>
              <a:t>tulos devem estar formatados em fonte Calibri, tamanho 1</a:t>
            </a:r>
            <a:r>
              <a:rPr lang="pt-BR" altLang="en-US" sz="2000">
                <a:sym typeface="+mn-ea"/>
              </a:rPr>
              <a:t>6, centralizados</a:t>
            </a:r>
            <a:r>
              <a:rPr lang="en-US" altLang="pt-BR" sz="2000">
                <a:sym typeface="+mn-ea"/>
              </a:rPr>
              <a:t>;</a:t>
            </a:r>
            <a:endParaRPr lang="en-US" altLang="pt-BR" sz="20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>
                <a:sym typeface="+mn-ea"/>
              </a:rPr>
              <a:t>Os </a:t>
            </a:r>
            <a:r>
              <a:rPr lang="pt-BR" altLang="en-US" sz="2000">
                <a:sym typeface="+mn-ea"/>
              </a:rPr>
              <a:t>sub</a:t>
            </a:r>
            <a:r>
              <a:rPr lang="en-US" altLang="pt-BR" sz="2000">
                <a:sym typeface="+mn-ea"/>
              </a:rPr>
              <a:t>t</a:t>
            </a:r>
            <a:r>
              <a:rPr lang="en-US" altLang="en-US" sz="2000">
                <a:sym typeface="+mn-ea"/>
              </a:rPr>
              <a:t>í</a:t>
            </a:r>
            <a:r>
              <a:rPr lang="en-US" altLang="pt-BR" sz="2000">
                <a:sym typeface="+mn-ea"/>
              </a:rPr>
              <a:t>tulos devem estar formatados em fonte Calibri, tamanho 14</a:t>
            </a:r>
            <a:r>
              <a:rPr lang="pt-BR" altLang="en-US" sz="2000">
                <a:sym typeface="+mn-ea"/>
              </a:rPr>
              <a:t>, a esquerda</a:t>
            </a:r>
            <a:r>
              <a:rPr lang="en-US" altLang="pt-BR" sz="2000">
                <a:sym typeface="+mn-ea"/>
              </a:rPr>
              <a:t>;</a:t>
            </a:r>
            <a:endParaRPr lang="en-US" altLang="pt-B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>
                <a:sym typeface="+mn-ea"/>
              </a:rPr>
              <a:t>Os par</a:t>
            </a:r>
            <a:r>
              <a:rPr lang="en-US" altLang="en-US" sz="2000">
                <a:sym typeface="+mn-ea"/>
              </a:rPr>
              <a:t>á</a:t>
            </a:r>
            <a:r>
              <a:rPr lang="en-US" altLang="pt-BR" sz="2000">
                <a:sym typeface="+mn-ea"/>
              </a:rPr>
              <a:t>grafos devem estar formatados em fonte Calibri, tamanho 12</a:t>
            </a:r>
            <a:r>
              <a:rPr lang="pt-BR" altLang="en-US" sz="2000">
                <a:sym typeface="+mn-ea"/>
              </a:rPr>
              <a:t>, a esquerda</a:t>
            </a:r>
            <a:r>
              <a:rPr lang="en-US" altLang="pt-BR" sz="2000">
                <a:sym typeface="+mn-ea"/>
              </a:rPr>
              <a:t>;</a:t>
            </a:r>
            <a:endParaRPr lang="en-US" altLang="pt-B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000">
                <a:sym typeface="+mn-ea"/>
              </a:rPr>
              <a:t>O arquivo deve ser salvo e versionado no GitHub pessoal do aluno</a:t>
            </a:r>
            <a:r>
              <a:rPr lang="pt-BR" altLang="en-US" sz="2000">
                <a:sym typeface="+mn-ea"/>
              </a:rPr>
              <a:t>.</a:t>
            </a:r>
            <a:endParaRPr lang="pt-BR" altLang="en-US" sz="2000">
              <a:sym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1 - </a:t>
            </a:r>
            <a:r>
              <a:rPr lang="pt-BR" altLang="en-US" sz="4400" b="1">
                <a:solidFill>
                  <a:srgbClr val="00408C"/>
                </a:solidFill>
              </a:rPr>
              <a:t>Avaliação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1202055" y="451548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ym typeface="+mn-ea"/>
              </a:rPr>
              <a:t>Tema do Projeto</a:t>
            </a: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ym typeface="+mn-ea"/>
              </a:rPr>
              <a:t>Descri</a:t>
            </a:r>
            <a:r>
              <a:rPr lang="en-US" altLang="en-US" sz="2400" b="1">
                <a:sym typeface="+mn-ea"/>
              </a:rPr>
              <a:t>çã</a:t>
            </a:r>
            <a:r>
              <a:rPr lang="en-US" altLang="pt-BR" sz="2400" b="1">
                <a:sym typeface="+mn-ea"/>
              </a:rPr>
              <a:t>o do Sistema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ym typeface="+mn-ea"/>
              </a:rPr>
              <a:t>Problema a ser Resolvido</a:t>
            </a: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 b="1">
              <a:sym typeface="+mn-ea"/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5107305" y="434403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ym typeface="+mn-ea"/>
              </a:rPr>
              <a:t>Principais Entidades do Sistema</a:t>
            </a:r>
            <a:endParaRPr lang="en-US" altLang="pt-BR" sz="2400" b="1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ym typeface="+mn-ea"/>
              </a:rPr>
              <a:t>Funcionalidades B</a:t>
            </a:r>
            <a:r>
              <a:rPr lang="en-US" altLang="en-US" sz="2400" b="1">
                <a:sym typeface="+mn-ea"/>
              </a:rPr>
              <a:t>á</a:t>
            </a:r>
            <a:r>
              <a:rPr lang="en-US" altLang="pt-BR" sz="2400" b="1">
                <a:sym typeface="+mn-ea"/>
              </a:rPr>
              <a:t>sicas</a:t>
            </a: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ym typeface="+mn-ea"/>
              </a:rPr>
              <a:t>Tecnologias Utilizadas</a:t>
            </a:r>
            <a:endParaRPr lang="en-US" altLang="pt-BR" sz="2400" b="1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ym typeface="+mn-ea"/>
              </a:rPr>
              <a:t>Justificativa da Escolha do Tema</a:t>
            </a:r>
            <a:endParaRPr lang="en-US" altLang="pt-BR" sz="2400" b="1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24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2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Modelagem do sistema com UML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400"/>
              <a:t>Como na parte você já i</a:t>
            </a:r>
            <a:r>
              <a:rPr lang="en-US" altLang="pt-BR" sz="2400"/>
              <a:t>dentific</a:t>
            </a:r>
            <a:r>
              <a:rPr lang="pt-BR" altLang="en-US" sz="2400"/>
              <a:t>ou</a:t>
            </a:r>
            <a:r>
              <a:rPr lang="en-US" altLang="pt-BR" sz="2400"/>
              <a:t> as principais entidades do sistema</a:t>
            </a:r>
            <a:r>
              <a:rPr lang="pt-BR" altLang="en-US" sz="2400"/>
              <a:t>, agora é a hora de</a:t>
            </a:r>
            <a:r>
              <a:rPr lang="en-US" altLang="pt-BR" sz="2400"/>
              <a:t> realizar a defini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das classes por meio de diagramas UML, especificando atributos, m</a:t>
            </a:r>
            <a:r>
              <a:rPr lang="en-US" altLang="en-US" sz="2400"/>
              <a:t>é</a:t>
            </a:r>
            <a:r>
              <a:rPr lang="en-US" altLang="pt-BR" sz="2400"/>
              <a:t>todos e relacionamentos, servindo como base para a implementa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projeto.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400"/>
              <a:t>OBS: Utilize o </a:t>
            </a:r>
            <a:r>
              <a:rPr lang="en-US" altLang="pt-BR" sz="2400"/>
              <a:t>LucidChart</a:t>
            </a:r>
            <a:r>
              <a:rPr lang="pt-BR" altLang="en-US" sz="2400"/>
              <a:t> para criar seus diagramas.</a:t>
            </a:r>
            <a:br>
              <a:rPr lang="pt-BR" altLang="en-US" sz="2400"/>
            </a:br>
            <a:endParaRPr lang="pt-BR" altLang="en-US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https://lucid.app/lucidchart/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2 - </a:t>
            </a:r>
            <a:r>
              <a:rPr lang="pt-BR" altLang="en-US" sz="4400" b="1">
                <a:solidFill>
                  <a:srgbClr val="00408C"/>
                </a:solidFill>
              </a:rPr>
              <a:t>Objetivos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 b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1011999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2 - </a:t>
            </a:r>
            <a:r>
              <a:rPr lang="pt-BR" altLang="en-US" sz="4400" b="1">
                <a:solidFill>
                  <a:srgbClr val="00408C"/>
                </a:solidFill>
              </a:rPr>
              <a:t>Exemplo Diagrama UML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7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842010"/>
            <a:ext cx="10044430" cy="5961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2</a:t>
            </a: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- </a:t>
            </a:r>
            <a:r>
              <a:rPr lang="pt-BR" altLang="en-US" sz="4400" b="1">
                <a:solidFill>
                  <a:srgbClr val="00408C"/>
                </a:solidFill>
                <a:sym typeface="+mn-ea"/>
              </a:rPr>
              <a:t>Avaliação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904875" y="1226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400">
                <a:sym typeface="+mn-ea"/>
              </a:rPr>
              <a:t>Modifique o</a:t>
            </a:r>
            <a:r>
              <a:rPr lang="en-US" altLang="pt-BR" sz="2400">
                <a:sym typeface="+mn-ea"/>
              </a:rPr>
              <a:t> arquivo </a:t>
            </a:r>
            <a:r>
              <a:rPr lang="pt-BR" altLang="en-US" sz="2400">
                <a:sym typeface="+mn-ea"/>
              </a:rPr>
              <a:t>docx(word) </a:t>
            </a:r>
            <a:r>
              <a:rPr lang="pt-BR" sz="2400">
                <a:sym typeface="+mn-ea"/>
              </a:rPr>
              <a:t>criado anteriormente e insira o diagrama UML do seu sistema.</a:t>
            </a:r>
            <a:endParaRPr lang="pt-BR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pt-BR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>
                <a:sym typeface="+mn-ea"/>
              </a:rPr>
              <a:t>O documento deve seguir as seguintes orienta</a:t>
            </a:r>
            <a:r>
              <a:rPr lang="en-US" altLang="en-US" sz="2400">
                <a:sym typeface="+mn-ea"/>
              </a:rPr>
              <a:t>çõ</a:t>
            </a:r>
            <a:r>
              <a:rPr lang="en-US" altLang="pt-BR" sz="2400">
                <a:sym typeface="+mn-ea"/>
              </a:rPr>
              <a:t>es: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Os t</a:t>
            </a:r>
            <a:r>
              <a:rPr lang="en-US" altLang="en-US" sz="2400">
                <a:sym typeface="+mn-ea"/>
              </a:rPr>
              <a:t>í</a:t>
            </a:r>
            <a:r>
              <a:rPr lang="en-US" altLang="pt-BR" sz="2400">
                <a:sym typeface="+mn-ea"/>
              </a:rPr>
              <a:t>tulos devem estar formatados em fonte Calibri, tamanho 1</a:t>
            </a:r>
            <a:r>
              <a:rPr lang="pt-BR" altLang="en-US" sz="2400">
                <a:sym typeface="+mn-ea"/>
              </a:rPr>
              <a:t>6, centralizados</a:t>
            </a:r>
            <a:r>
              <a:rPr lang="en-US" altLang="pt-BR" sz="2400">
                <a:sym typeface="+mn-ea"/>
              </a:rPr>
              <a:t>;</a:t>
            </a:r>
            <a:endParaRPr lang="en-US" altLang="pt-BR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Os </a:t>
            </a:r>
            <a:r>
              <a:rPr lang="pt-BR" altLang="en-US" sz="2400">
                <a:sym typeface="+mn-ea"/>
              </a:rPr>
              <a:t>sub</a:t>
            </a:r>
            <a:r>
              <a:rPr lang="en-US" altLang="pt-BR" sz="2400">
                <a:sym typeface="+mn-ea"/>
              </a:rPr>
              <a:t>t</a:t>
            </a:r>
            <a:r>
              <a:rPr lang="en-US" altLang="en-US" sz="2400">
                <a:sym typeface="+mn-ea"/>
              </a:rPr>
              <a:t>í</a:t>
            </a:r>
            <a:r>
              <a:rPr lang="en-US" altLang="pt-BR" sz="2400">
                <a:sym typeface="+mn-ea"/>
              </a:rPr>
              <a:t>tulos devem estar formatados em fonte Calibri, tamanho 14</a:t>
            </a:r>
            <a:r>
              <a:rPr lang="pt-BR" altLang="en-US" sz="2400">
                <a:sym typeface="+mn-ea"/>
              </a:rPr>
              <a:t>, a esquerda</a:t>
            </a:r>
            <a:r>
              <a:rPr lang="en-US" altLang="pt-BR" sz="2400">
                <a:sym typeface="+mn-ea"/>
              </a:rPr>
              <a:t>;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Os par</a:t>
            </a:r>
            <a:r>
              <a:rPr lang="en-US" altLang="en-US" sz="2400">
                <a:sym typeface="+mn-ea"/>
              </a:rPr>
              <a:t>á</a:t>
            </a:r>
            <a:r>
              <a:rPr lang="en-US" altLang="pt-BR" sz="2400">
                <a:sym typeface="+mn-ea"/>
              </a:rPr>
              <a:t>grafos devem estar formatados em fonte Calibri, tamanho 12</a:t>
            </a:r>
            <a:r>
              <a:rPr lang="pt-BR" altLang="en-US" sz="2400">
                <a:sym typeface="+mn-ea"/>
              </a:rPr>
              <a:t>, a esquerda</a:t>
            </a:r>
            <a:r>
              <a:rPr lang="en-US" altLang="pt-BR" sz="2400">
                <a:sym typeface="+mn-ea"/>
              </a:rPr>
              <a:t>;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O arquivo deve ser salvo e versionado no GitHub pessoal do aluno</a:t>
            </a:r>
            <a:r>
              <a:rPr lang="pt-BR" altLang="en-US" sz="2400">
                <a:sym typeface="+mn-ea"/>
              </a:rPr>
              <a:t>.</a:t>
            </a:r>
            <a:endParaRPr lang="en-US" altLang="pt-BR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062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3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Implementa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das classes e organiza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em MVC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/>
              <a:t>C</a:t>
            </a:r>
            <a:r>
              <a:rPr lang="en-US" altLang="pt-BR" sz="2400"/>
              <a:t>riar classes na tecnologia Java;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Criar inst</a:t>
            </a:r>
            <a:r>
              <a:rPr lang="en-US" altLang="en-US" sz="2400"/>
              <a:t>â</a:t>
            </a:r>
            <a:r>
              <a:rPr lang="en-US" altLang="pt-BR" sz="2400"/>
              <a:t>ncias destas classes com os construtores vazio e parametrizado;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Encapsular atributos com private e criar Getters e Setters</a:t>
            </a:r>
            <a:r>
              <a:rPr lang="pt-BR" altLang="en-US" sz="2400"/>
              <a:t> e toString</a:t>
            </a:r>
            <a:r>
              <a:rPr lang="en-US" altLang="pt-BR" sz="2400"/>
              <a:t>;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Organizar a arquitetura do projeto em camadas MVC (Model-View-Controller)</a:t>
            </a:r>
            <a:r>
              <a:rPr lang="pt-BR" altLang="en-US" sz="2400"/>
              <a:t>;</a:t>
            </a: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3 - </a:t>
            </a:r>
            <a:r>
              <a:rPr lang="pt-BR" altLang="en-US" sz="4400" b="1">
                <a:solidFill>
                  <a:srgbClr val="00408C"/>
                </a:solidFill>
              </a:rPr>
              <a:t>Objetivos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24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Apresentação Projeto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062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4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Aplica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de heran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a, abstra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e manipula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de objetos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099185"/>
            <a:ext cx="10470515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400"/>
              <a:t>Assimilar os conceitos de heran</a:t>
            </a:r>
            <a:r>
              <a:rPr lang="" altLang="en-US" sz="2400"/>
              <a:t>ç</a:t>
            </a:r>
            <a:r>
              <a:rPr lang="en-US" altLang="pt-BR" sz="2400"/>
              <a:t>a simples;</a:t>
            </a: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400"/>
              <a:t>Entender a rela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entre heran</a:t>
            </a:r>
            <a:r>
              <a:rPr lang="" altLang="en-US" sz="2400"/>
              <a:t>ç</a:t>
            </a:r>
            <a:r>
              <a:rPr lang="en-US" altLang="pt-BR" sz="2400"/>
              <a:t>a e encapsulamento;</a:t>
            </a: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400"/>
              <a:t>Entender a diferen</a:t>
            </a:r>
            <a:r>
              <a:rPr lang="" altLang="en-US" sz="2400"/>
              <a:t>ç</a:t>
            </a:r>
            <a:r>
              <a:rPr lang="en-US" altLang="pt-BR" sz="2400"/>
              <a:t>a entre classe abstrata e classe concreta;</a:t>
            </a: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400"/>
              <a:t>Interpretar diagramas de classe da UML para transform</a:t>
            </a:r>
            <a:r>
              <a:rPr lang="en-US" altLang="en-US" sz="2400"/>
              <a:t>á</a:t>
            </a:r>
            <a:r>
              <a:rPr lang="en-US" altLang="pt-BR" sz="2400"/>
              <a:t>-los em c</a:t>
            </a:r>
            <a:r>
              <a:rPr lang="en-US" altLang="en-US" sz="2400"/>
              <a:t>ó</a:t>
            </a:r>
            <a:r>
              <a:rPr lang="en-US" altLang="pt-BR" sz="2400"/>
              <a:t>digo nas tecnologias</a:t>
            </a:r>
            <a:r>
              <a:rPr lang="pt-BR" altLang="en-US" sz="2400"/>
              <a:t> </a:t>
            </a:r>
            <a:r>
              <a:rPr lang="en-US" altLang="pt-BR" sz="2400"/>
              <a:t>Java;</a:t>
            </a: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400"/>
              <a:t>Instanciar objetos destas classes;</a:t>
            </a: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400"/>
              <a:t>Manipular estes objetos;</a:t>
            </a:r>
            <a:endParaRPr lang="en-US" altLang="pt-BR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>
                <a:solidFill>
                  <a:srgbClr val="00408C"/>
                </a:solidFill>
              </a:rPr>
              <a:t>Objetivos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062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5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Apresenta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da aplica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desenvolvida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Objetivo 1 — Escolha e defini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tema da aplica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Objetivo 2 — Modelagem do sistema com UML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Objetivo 3 — Implementa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das classes e organiza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em MVC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Objetivo 4 — Aplica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 heran</a:t>
            </a:r>
            <a:r>
              <a:rPr lang="" altLang="en-US" sz="2400"/>
              <a:t>ç</a:t>
            </a:r>
            <a:r>
              <a:rPr lang="en-US" altLang="pt-BR" sz="2400"/>
              <a:t>a, abstra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 manipula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 objetos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Objetivo 5 — Apresenta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da aplica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desenvolvida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>
                <a:solidFill>
                  <a:srgbClr val="00408C"/>
                </a:solidFill>
              </a:rPr>
              <a:t>Objetivos do Projeto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3498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>
                <a:sym typeface="+mn-ea"/>
              </a:rPr>
              <a:t>N</a:t>
            </a:r>
            <a:r>
              <a:rPr lang="en-US" altLang="pt-BR">
                <a:sym typeface="+mn-ea"/>
              </a:rPr>
              <a:t>o reposit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rio</a:t>
            </a:r>
            <a:r>
              <a:rPr lang="pt-BR" altLang="en-US">
                <a:sym typeface="+mn-ea"/>
              </a:rPr>
              <a:t> pessoal do aluno</a:t>
            </a:r>
            <a:r>
              <a:rPr lang="en-US" altLang="pt-BR">
                <a:sym typeface="+mn-ea"/>
              </a:rPr>
              <a:t> denominado:</a:t>
            </a:r>
            <a:endParaRPr lang="en-US" altLang="pt-B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US">
                <a:sym typeface="+mn-ea"/>
              </a:rPr>
              <a:t>P</a:t>
            </a:r>
            <a:r>
              <a:rPr lang="en-US" altLang="pt-BR">
                <a:sym typeface="+mn-ea"/>
              </a:rPr>
              <a:t>rojeto-Disciplina-Desenvolver-e-organizar-interface-grafica-para-aplicacoes-desktop;</a:t>
            </a:r>
            <a:endParaRPr lang="en-US" altLang="pt-BR"/>
          </a:p>
          <a:p>
            <a:pPr indent="0">
              <a:buFont typeface="Arial" panose="020B0604020202020204" pitchFamily="34" charset="0"/>
              <a:buNone/>
            </a:pPr>
            <a:endParaRPr lang="en-US" altLang="pt-BR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>
                <a:sym typeface="+mn-ea"/>
              </a:rPr>
              <a:t>O reposit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rio deve conter duas pastas obrigat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rias:</a:t>
            </a:r>
            <a:endParaRPr lang="en-US" altLang="pt-BR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pt-BR">
                <a:sym typeface="+mn-ea"/>
              </a:rPr>
              <a:t>C</a:t>
            </a:r>
            <a:r>
              <a:rPr lang="en-US" altLang="en-US">
                <a:sym typeface="+mn-ea"/>
              </a:rPr>
              <a:t>ó</a:t>
            </a:r>
            <a:r>
              <a:rPr lang="en-US" altLang="pt-BR">
                <a:sym typeface="+mn-ea"/>
              </a:rPr>
              <a:t>digo: contendo os arquivos do projeto desenvolvido em Java;</a:t>
            </a:r>
            <a:endParaRPr lang="en-US" altLang="pt-B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pt-BR">
                <a:sym typeface="+mn-ea"/>
              </a:rPr>
              <a:t>Documenta</a:t>
            </a:r>
            <a:r>
              <a:rPr lang="pt-BR" altLang="en-US">
                <a:sym typeface="+mn-ea"/>
              </a:rPr>
              <a:t>çã</a:t>
            </a:r>
            <a:r>
              <a:rPr lang="en-US" altLang="pt-BR">
                <a:sym typeface="+mn-ea"/>
              </a:rPr>
              <a:t>o: contendo o arquivo </a:t>
            </a:r>
            <a:r>
              <a:rPr lang="pt-BR" altLang="en-US">
                <a:sym typeface="+mn-ea"/>
              </a:rPr>
              <a:t>docx ou pdf </a:t>
            </a:r>
            <a:r>
              <a:rPr lang="en-US" altLang="pt-BR">
                <a:sym typeface="+mn-ea"/>
              </a:rPr>
              <a:t>d</a:t>
            </a:r>
            <a:r>
              <a:rPr lang="pt-BR" altLang="en-US">
                <a:sym typeface="+mn-ea"/>
              </a:rPr>
              <a:t>e cada</a:t>
            </a:r>
            <a:r>
              <a:rPr lang="en-US" altLang="pt-BR">
                <a:sym typeface="+mn-ea"/>
              </a:rPr>
              <a:t> </a:t>
            </a:r>
            <a:r>
              <a:rPr lang="pt-BR" altLang="en-US">
                <a:sym typeface="+mn-ea"/>
              </a:rPr>
              <a:t>objetivo</a:t>
            </a:r>
            <a:r>
              <a:rPr lang="en-US" altLang="pt-BR">
                <a:sym typeface="+mn-ea"/>
              </a:rPr>
              <a:t>.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1129601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>
                <a:solidFill>
                  <a:srgbClr val="00408C"/>
                </a:solidFill>
              </a:rPr>
              <a:t>O</a:t>
            </a:r>
            <a:r>
              <a:rPr lang="en-US" altLang="pt-BR" sz="4400" b="1">
                <a:solidFill>
                  <a:srgbClr val="00408C"/>
                </a:solidFill>
              </a:rPr>
              <a:t>rienta</a:t>
            </a:r>
            <a:r>
              <a:rPr lang="" altLang="en-US" sz="4400" b="1">
                <a:solidFill>
                  <a:srgbClr val="00408C"/>
                </a:solidFill>
              </a:rPr>
              <a:t>çõ</a:t>
            </a:r>
            <a:r>
              <a:rPr lang="en-US" altLang="pt-BR" sz="4400" b="1">
                <a:solidFill>
                  <a:srgbClr val="00408C"/>
                </a:solidFill>
              </a:rPr>
              <a:t>es</a:t>
            </a:r>
            <a:r>
              <a:rPr lang="pt-BR" altLang="en-US" sz="4400" b="1">
                <a:solidFill>
                  <a:srgbClr val="00408C"/>
                </a:solidFill>
              </a:rPr>
              <a:t> sobre a</a:t>
            </a:r>
            <a:r>
              <a:rPr lang="en-US" altLang="pt-BR" sz="4400" b="1">
                <a:solidFill>
                  <a:srgbClr val="00408C"/>
                </a:solidFill>
              </a:rPr>
              <a:t> </a:t>
            </a:r>
            <a:r>
              <a:rPr lang="pt-BR" altLang="en-US" sz="4400" b="1">
                <a:solidFill>
                  <a:srgbClr val="00408C"/>
                </a:solidFill>
              </a:rPr>
              <a:t>Avaliação do Projeto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2062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1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Escolha e defini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 do tema da aplica</a:t>
            </a:r>
            <a:r>
              <a:rPr lang="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ã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o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>
                <a:sym typeface="+mn-ea"/>
              </a:rPr>
              <a:t>Definir</a:t>
            </a:r>
            <a:r>
              <a:rPr lang="pt-BR" altLang="en-US" sz="2400">
                <a:sym typeface="+mn-ea"/>
              </a:rPr>
              <a:t> o t</a:t>
            </a:r>
            <a:r>
              <a:rPr lang="en-US" altLang="pt-BR" sz="2400">
                <a:sym typeface="+mn-ea"/>
              </a:rPr>
              <a:t>ema do sistema a ser desenvolvido, analisando um problema real que possa ser resolvido com uma aplica</a:t>
            </a:r>
            <a:r>
              <a:rPr lang="en-US" altLang="en-US" sz="2400">
                <a:sym typeface="+mn-ea"/>
              </a:rPr>
              <a:t>çã</a:t>
            </a:r>
            <a:r>
              <a:rPr lang="en-US" altLang="pt-BR" sz="2400">
                <a:sym typeface="+mn-ea"/>
              </a:rPr>
              <a:t>o desktop em Java.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>
                <a:sym typeface="+mn-ea"/>
              </a:rPr>
              <a:t>Exemplos: sistema de vendas, agendamento, controle de estoque, cadastro de clientes, entre outros.</a:t>
            </a:r>
            <a:endParaRPr lang="en-US" altLang="pt-BR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pt-BR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1 - </a:t>
            </a:r>
            <a:r>
              <a:rPr lang="pt-BR" altLang="en-US" sz="4400" b="1">
                <a:solidFill>
                  <a:srgbClr val="00408C"/>
                </a:solidFill>
              </a:rPr>
              <a:t>Objetivos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/>
              <a:t>Tema do Projeto</a:t>
            </a:r>
            <a:endParaRPr lang="en-US" altLang="pt-BR" sz="2400" b="1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400"/>
              <a:t>Sistema de Vendas (PDV Simplificado)</a:t>
            </a:r>
            <a:endParaRPr lang="en-US" altLang="pt-BR" sz="2400"/>
          </a:p>
          <a:p>
            <a:pPr indent="457200">
              <a:buFont typeface="Arial" panose="020B0604020202020204" pitchFamily="34" charset="0"/>
              <a:buNone/>
            </a:pP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/>
              <a:t>Descri</a:t>
            </a:r>
            <a:r>
              <a:rPr lang="" altLang="en-US" sz="2400" b="1"/>
              <a:t>ç</a:t>
            </a:r>
            <a:r>
              <a:rPr lang="en-US" altLang="en-US" sz="2400" b="1"/>
              <a:t>ã</a:t>
            </a:r>
            <a:r>
              <a:rPr lang="en-US" altLang="pt-BR" sz="2400" b="1"/>
              <a:t>o do Sistema</a:t>
            </a:r>
            <a:endParaRPr lang="en-US" altLang="pt-BR" sz="24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400"/>
              <a:t>O projeto consiste no desenvolvimento de um Sistema de Vendas para uma loja fict</a:t>
            </a:r>
            <a:r>
              <a:rPr lang="en-US" altLang="en-US" sz="2400"/>
              <a:t>í</a:t>
            </a:r>
            <a:r>
              <a:rPr lang="en-US" altLang="pt-BR" sz="2400"/>
              <a:t>cia, com o objetivo de registrar e gerenciar vendas de produtos, controlando informa</a:t>
            </a:r>
            <a:r>
              <a:rPr lang="" altLang="en-US" sz="2400"/>
              <a:t>çõ</a:t>
            </a:r>
            <a:r>
              <a:rPr lang="en-US" altLang="pt-BR" sz="2400"/>
              <a:t>es de clientes, produtos e funcion</a:t>
            </a:r>
            <a:r>
              <a:rPr lang="en-US" altLang="en-US" sz="2400"/>
              <a:t>á</a:t>
            </a:r>
            <a:r>
              <a:rPr lang="en-US" altLang="pt-BR" sz="2400"/>
              <a:t>rios.</a:t>
            </a:r>
            <a:endParaRPr lang="en-US" altLang="pt-BR" sz="2400"/>
          </a:p>
          <a:p>
            <a:pPr indent="45720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400"/>
              <a:t>O sistema permitir</a:t>
            </a:r>
            <a:r>
              <a:rPr lang="en-US" altLang="en-US" sz="2400"/>
              <a:t>á</a:t>
            </a:r>
            <a:r>
              <a:rPr lang="en-US" altLang="pt-BR" sz="2400"/>
              <a:t> realizar cadastros b</a:t>
            </a:r>
            <a:r>
              <a:rPr lang="en-US" altLang="en-US" sz="2400"/>
              <a:t>á</a:t>
            </a:r>
            <a:r>
              <a:rPr lang="en-US" altLang="pt-BR" sz="2400"/>
              <a:t>sicos e simular o processo de venda, desde a escolha do cliente at</a:t>
            </a:r>
            <a:r>
              <a:rPr lang="en-US" altLang="en-US" sz="2400"/>
              <a:t>é</a:t>
            </a:r>
            <a:r>
              <a:rPr lang="en-US" altLang="pt-BR" sz="2400"/>
              <a:t> a finaliza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da compra.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1 - </a:t>
            </a:r>
            <a:r>
              <a:rPr lang="pt-BR" altLang="en-US" sz="4400" b="1">
                <a:solidFill>
                  <a:srgbClr val="00408C"/>
                </a:solidFill>
              </a:rPr>
              <a:t>Exemplo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/>
              <a:t>Problema a ser Resolvido</a:t>
            </a: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Atualmente, a loja realiza seus registros de vendas de forma manual, o que pode gerar: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Erros no c</a:t>
            </a:r>
            <a:r>
              <a:rPr lang="en-US" altLang="en-US" sz="2400"/>
              <a:t>á</a:t>
            </a:r>
            <a:r>
              <a:rPr lang="en-US" altLang="pt-BR" sz="2400"/>
              <a:t>lculo do valor total da venda;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Falta de organiza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dos dados de clientes e produtos;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Dificuldade em acompanhar quem realizou cada venda.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 sistema proposto visa automatizar esse processo, tornando o controle mais eficiente e confi</a:t>
            </a:r>
            <a:r>
              <a:rPr lang="en-US" altLang="en-US" sz="2400"/>
              <a:t>á</a:t>
            </a:r>
            <a:r>
              <a:rPr lang="en-US" altLang="pt-BR" sz="2400"/>
              <a:t>vel.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1 - </a:t>
            </a:r>
            <a:r>
              <a:rPr lang="pt-BR" altLang="en-US" sz="4400" b="1">
                <a:solidFill>
                  <a:srgbClr val="00408C"/>
                </a:solidFill>
              </a:rPr>
              <a:t>Exemplo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777875" y="1099185"/>
            <a:ext cx="9655810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/>
              <a:t>Principais Entidades do Sistema</a:t>
            </a:r>
            <a:endParaRPr lang="en-US" altLang="pt-BR" sz="2400" b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Cliente: respons</a:t>
            </a:r>
            <a:r>
              <a:rPr lang="en-US" altLang="en-US" sz="2400"/>
              <a:t>á</a:t>
            </a:r>
            <a:r>
              <a:rPr lang="en-US" altLang="pt-BR" sz="2400"/>
              <a:t>vel por realizar as compras.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Produto: item dispon</a:t>
            </a:r>
            <a:r>
              <a:rPr lang="en-US" altLang="en-US" sz="2400"/>
              <a:t>í</a:t>
            </a:r>
            <a:r>
              <a:rPr lang="en-US" altLang="pt-BR" sz="2400"/>
              <a:t>vel para venda, com pre</a:t>
            </a:r>
            <a:r>
              <a:rPr lang="" altLang="en-US" sz="2400"/>
              <a:t>ç</a:t>
            </a:r>
            <a:r>
              <a:rPr lang="en-US" altLang="pt-BR" sz="2400"/>
              <a:t>o e quantidade em estoque.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Funcion</a:t>
            </a:r>
            <a:r>
              <a:rPr lang="en-US" altLang="en-US" sz="2400"/>
              <a:t>á</a:t>
            </a:r>
            <a:r>
              <a:rPr lang="en-US" altLang="pt-BR" sz="2400"/>
              <a:t>rio: respons</a:t>
            </a:r>
            <a:r>
              <a:rPr lang="en-US" altLang="en-US" sz="2400"/>
              <a:t>á</a:t>
            </a:r>
            <a:r>
              <a:rPr lang="en-US" altLang="pt-BR" sz="2400"/>
              <a:t>vel por registrar e efetuar a venda no sistema.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Venda (opcional para evolu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projeto): registra a transa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entre cliente, produtos e funcion</a:t>
            </a:r>
            <a:r>
              <a:rPr lang="en-US" altLang="en-US" sz="2400"/>
              <a:t>á</a:t>
            </a:r>
            <a:r>
              <a:rPr lang="en-US" altLang="pt-BR" sz="2400"/>
              <a:t>rio.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4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PARTE 1 - </a:t>
            </a:r>
            <a:r>
              <a:rPr lang="pt-BR" altLang="en-US" sz="4400" b="1">
                <a:solidFill>
                  <a:srgbClr val="00408C"/>
                </a:solidFill>
              </a:rPr>
              <a:t>Exemplo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5091</Words>
  <Application>WPS Presentation</Application>
  <PresentationFormat>宽屏</PresentationFormat>
  <Paragraphs>204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12</cp:revision>
  <dcterms:created xsi:type="dcterms:W3CDTF">2025-07-23T00:59:00Z</dcterms:created>
  <dcterms:modified xsi:type="dcterms:W3CDTF">2026-01-14T21:25:35Z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1046-12.2.0.23196</vt:lpwstr>
  </property>
  <property fmtid="{D5CDD505-2E9C-101B-9397-08002B2CF9AE}" pid="3" name="ICV">
    <vt:lpwstr>E948764EE07445B68091D08520F6E0D2_13</vt:lpwstr>
  </property>
</Properties>
</file>